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6" r:id="rId4"/>
    <p:sldId id="257" r:id="rId5"/>
    <p:sldId id="258" r:id="rId6"/>
    <p:sldId id="259" r:id="rId7"/>
    <p:sldId id="260" r:id="rId8"/>
    <p:sldId id="270" r:id="rId9"/>
    <p:sldId id="271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2" r:id="rId20"/>
    <p:sldId id="273" r:id="rId21"/>
    <p:sldId id="274" r:id="rId22"/>
    <p:sldId id="277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3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AB63EE-4227-48F3-B4BE-9D937A786A7B}" type="datetimeFigureOut">
              <a:rPr lang="zh-TW" altLang="en-US"/>
              <a:pPr/>
              <a:t>2015/11/26</a:t>
            </a:fld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7C9EB8-618A-4BB0-89C6-1C4A2AC9428D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D0144A-B65A-4AE9-B77C-FEF9F435906E}" type="datetimeFigureOut">
              <a:rPr lang="zh-TW" altLang="en-US"/>
              <a:pPr/>
              <a:t>2015/11/26</a:t>
            </a:fld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236C98-92C7-4BDD-BF91-980F16C06CD7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2EE664-0EEF-4616-A5F4-B885DD7A52B3}" type="datetimeFigureOut">
              <a:rPr lang="zh-TW" altLang="en-US"/>
              <a:pPr/>
              <a:t>2015/11/26</a:t>
            </a:fld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FF59B-918B-4E67-95A4-85C69AA29CD6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DD7EA5-A05C-415E-9E0A-3E4A4C8B3DD7}" type="datetimeFigureOut">
              <a:rPr lang="zh-TW" altLang="en-US"/>
              <a:pPr/>
              <a:t>2015/11/26</a:t>
            </a:fld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1867A6-5CEA-4FBC-8716-2C11F030449B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DC1104-7C35-4831-AAF2-18959DB5C632}" type="datetimeFigureOut">
              <a:rPr lang="zh-TW" altLang="en-US"/>
              <a:pPr/>
              <a:t>2015/11/26</a:t>
            </a:fld>
            <a:endParaRPr lang="en-US" altLang="zh-TW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9F3ED5-6506-450B-AF1D-4826C9C86E02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EF8BF7-3BBE-489D-9C80-1005FDF2165D}" type="datetimeFigureOut">
              <a:rPr lang="zh-TW" altLang="en-US"/>
              <a:pPr/>
              <a:t>2015/11/26</a:t>
            </a:fld>
            <a:endParaRPr lang="en-US" altLang="zh-TW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C701A2-6EB2-4A63-A316-959699B5D990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9A73FC-34B2-4839-9B0A-477986BDCFBB}" type="datetimeFigureOut">
              <a:rPr lang="zh-TW" altLang="en-US"/>
              <a:pPr/>
              <a:t>2015/11/26</a:t>
            </a:fld>
            <a:endParaRPr lang="en-US" altLang="zh-TW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5B3761-AC96-49F2-817E-B84DF359BDE6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EF6DD7-21C1-41F8-922A-C8028DEE2FA1}" type="datetimeFigureOut">
              <a:rPr lang="zh-TW" altLang="en-US"/>
              <a:pPr/>
              <a:t>2015/11/26</a:t>
            </a:fld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4E4888-ACE4-42E2-B59F-03DF8E55EB24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D087AF-4F5C-4423-AAE0-DE5474990F02}" type="datetimeFigureOut">
              <a:rPr lang="zh-TW" altLang="en-US"/>
              <a:pPr/>
              <a:t>2015/11/26</a:t>
            </a:fld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D68B2-7778-4487-9A3F-9BED2CFDFE86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2557E2E-3D8C-4302-BEF7-A97404163200}" type="datetimeFigureOut">
              <a:rPr lang="zh-TW" altLang="en-US"/>
              <a:pPr/>
              <a:t>2015/11/26</a:t>
            </a:fld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DF3055-495D-4C3B-A338-D7649FA560E1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FF2E08-D185-4C2E-9152-FF03AD613B08}" type="datetimeFigureOut">
              <a:rPr lang="zh-TW" altLang="en-US"/>
              <a:pPr/>
              <a:t>2015/11/26</a:t>
            </a:fld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72DFBE-5E69-47B9-8BD5-F20F32C7E499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473ADFB3-9F3F-4A0C-AA5C-82C632DF1133}" type="datetimeFigureOut">
              <a:rPr lang="zh-TW" altLang="en-US"/>
              <a:pPr/>
              <a:t>2015/11/26</a:t>
            </a:fld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7C5B6510-E251-48E9-A98B-FBA76AE2D1D9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carolineting@flysheet.com.t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netBASE Background ar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" descr="CRCnetBASE_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2209800"/>
            <a:ext cx="418465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962400" y="3429000"/>
            <a:ext cx="3962400" cy="3667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n-US" altLang="zh-TW" b="1" u="sng">
                <a:latin typeface="Calibri" pitchFamily="34" charset="0"/>
              </a:rPr>
              <a:t>User Guide</a:t>
            </a:r>
          </a:p>
        </p:txBody>
      </p:sp>
      <p:pic>
        <p:nvPicPr>
          <p:cNvPr id="2054" name="Picture 6" descr="知識服務-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7200" y="6057900"/>
            <a:ext cx="1066800" cy="800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3" descr="netBASE Background ar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>
            <p:ph type="title"/>
          </p:nvPr>
        </p:nvSpPr>
        <p:spPr>
          <a:xfrm>
            <a:off x="1066800" y="274638"/>
            <a:ext cx="6858000" cy="1143000"/>
          </a:xfrm>
          <a:noFill/>
          <a:ln/>
        </p:spPr>
        <p:txBody>
          <a:bodyPr/>
          <a:lstStyle/>
          <a:p>
            <a:pPr eaLnBrk="1" hangingPunct="1"/>
            <a:r>
              <a:rPr lang="en-US" altLang="zh-TW" sz="3200" b="1" smtClean="0">
                <a:solidFill>
                  <a:schemeClr val="accent1"/>
                </a:solidFill>
              </a:rPr>
              <a:t>CRCnetBASE E-Book </a:t>
            </a:r>
            <a:br>
              <a:rPr lang="en-US" altLang="zh-TW" sz="3200" b="1" smtClean="0">
                <a:solidFill>
                  <a:schemeClr val="accent1"/>
                </a:solidFill>
              </a:rPr>
            </a:br>
            <a:r>
              <a:rPr lang="en-US" altLang="zh-TW" sz="3200" b="1" smtClean="0">
                <a:solidFill>
                  <a:schemeClr val="accent1"/>
                </a:solidFill>
              </a:rPr>
              <a:t>Brief Introduction</a:t>
            </a:r>
            <a:endParaRPr lang="en-US" altLang="zh-TW" smtClean="0"/>
          </a:p>
        </p:txBody>
      </p:sp>
      <p:sp>
        <p:nvSpPr>
          <p:cNvPr id="2" name="TextBox 5"/>
          <p:cNvSpPr txBox="1"/>
          <p:nvPr/>
        </p:nvSpPr>
        <p:spPr>
          <a:xfrm>
            <a:off x="1066800" y="1600200"/>
            <a:ext cx="6858000" cy="3743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dist"/>
            <a:r>
              <a:rPr lang="en-US" altLang="zh-TW" sz="2400" b="1"/>
              <a:t>CRC Press and CRCnetBASE are part of the Taylor &amp; Francis Group, an Informa Company. CRCnetBASE is made up of over 8000 online books that span over 40 disciplines. In addition to e-books published under the imprint CRC Press, CRCnetBASE also includes online references from Auerbach and Chapman &amp; Hall. The powerful research platform has been adopted throughout the world at academic and corporate institutions.</a:t>
            </a:r>
          </a:p>
        </p:txBody>
      </p:sp>
      <p:pic>
        <p:nvPicPr>
          <p:cNvPr id="32775" name="Picture 7" descr="知識服務-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7200" y="6057900"/>
            <a:ext cx="1066800" cy="800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3" descr="netBASE Background ar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Rectangle 2"/>
          <p:cNvSpPr>
            <a:spLocks noGrp="1"/>
          </p:cNvSpPr>
          <p:nvPr>
            <p:ph type="title"/>
          </p:nvPr>
        </p:nvSpPr>
        <p:spPr>
          <a:xfrm>
            <a:off x="1066800" y="0"/>
            <a:ext cx="6629400" cy="914400"/>
          </a:xfrm>
        </p:spPr>
        <p:txBody>
          <a:bodyPr/>
          <a:lstStyle/>
          <a:p>
            <a:r>
              <a:rPr lang="en-US" altLang="zh-TW" smtClean="0">
                <a:solidFill>
                  <a:schemeClr val="accent1"/>
                </a:solidFill>
              </a:rPr>
              <a:t>CRCnetBASE User Manual</a:t>
            </a:r>
            <a:endParaRPr lang="zh-TW" altLang="en-US" smtClean="0">
              <a:solidFill>
                <a:schemeClr val="accent1"/>
              </a:solidFill>
            </a:endParaRPr>
          </a:p>
        </p:txBody>
      </p:sp>
      <p:pic>
        <p:nvPicPr>
          <p:cNvPr id="33798" name="Picture 6" descr="知識服務-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7200" y="6057900"/>
            <a:ext cx="1066800" cy="800100"/>
          </a:xfrm>
          <a:prstGeom prst="rect">
            <a:avLst/>
          </a:prstGeom>
          <a:noFill/>
        </p:spPr>
      </p:pic>
      <p:pic>
        <p:nvPicPr>
          <p:cNvPr id="33799" name="Picture 7" descr="CRC_homep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914400"/>
            <a:ext cx="7848600" cy="5381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Box 10"/>
          <p:cNvSpPr txBox="1">
            <a:spLocks noChangeArrowheads="1"/>
          </p:cNvSpPr>
          <p:nvPr/>
        </p:nvSpPr>
        <p:spPr bwMode="auto">
          <a:xfrm>
            <a:off x="2286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The Homepage</a:t>
            </a:r>
          </a:p>
        </p:txBody>
      </p:sp>
      <p:pic>
        <p:nvPicPr>
          <p:cNvPr id="3081" name="Picture 9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7200" y="6057900"/>
            <a:ext cx="1066800" cy="800100"/>
          </a:xfrm>
          <a:prstGeom prst="rect">
            <a:avLst/>
          </a:prstGeom>
          <a:noFill/>
        </p:spPr>
      </p:pic>
      <p:pic>
        <p:nvPicPr>
          <p:cNvPr id="3083" name="Picture 11" descr="CRC_homepage_Access provided b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609600"/>
            <a:ext cx="8305800" cy="5645150"/>
          </a:xfrm>
          <a:prstGeom prst="rect">
            <a:avLst/>
          </a:prstGeom>
          <a:noFill/>
        </p:spPr>
      </p:pic>
      <p:sp>
        <p:nvSpPr>
          <p:cNvPr id="9" name="Rectangular Callout 8"/>
          <p:cNvSpPr>
            <a:spLocks noChangeArrowheads="1"/>
          </p:cNvSpPr>
          <p:nvPr/>
        </p:nvSpPr>
        <p:spPr bwMode="auto">
          <a:xfrm>
            <a:off x="457200" y="1905000"/>
            <a:ext cx="1676400" cy="1828800"/>
          </a:xfrm>
          <a:prstGeom prst="wedgeRectCallout">
            <a:avLst>
              <a:gd name="adj1" fmla="val 65907"/>
              <a:gd name="adj2" fmla="val -105815"/>
            </a:avLst>
          </a:prstGeom>
          <a:solidFill>
            <a:schemeClr val="accent1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TW" sz="1400">
                <a:solidFill>
                  <a:schemeClr val="bg1"/>
                </a:solidFill>
              </a:rPr>
              <a:t>If the full access content only box is checked, you will only see content you can access when browsing and searching</a:t>
            </a:r>
          </a:p>
          <a:p>
            <a:pPr algn="ctr"/>
            <a:endParaRPr lang="zh-TW" altLang="en-US" sz="14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Rectangular Callout 6"/>
          <p:cNvSpPr>
            <a:spLocks noChangeArrowheads="1"/>
          </p:cNvSpPr>
          <p:nvPr/>
        </p:nvSpPr>
        <p:spPr bwMode="auto">
          <a:xfrm>
            <a:off x="4114800" y="0"/>
            <a:ext cx="3505200" cy="1066800"/>
          </a:xfrm>
          <a:prstGeom prst="wedgeRectCallout">
            <a:avLst>
              <a:gd name="adj1" fmla="val -72782"/>
              <a:gd name="adj2" fmla="val 42560"/>
            </a:avLst>
          </a:prstGeom>
          <a:solidFill>
            <a:schemeClr val="accent1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076" name="TextBox 7"/>
          <p:cNvSpPr txBox="1">
            <a:spLocks noChangeArrowheads="1"/>
          </p:cNvSpPr>
          <p:nvPr/>
        </p:nvSpPr>
        <p:spPr bwMode="auto">
          <a:xfrm>
            <a:off x="4191000" y="0"/>
            <a:ext cx="33528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Starting at crcnetbase.com, you will see the homepage. If you are accessing through your library, you will see the  University  or library’s name beside “Access Provided by”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TextBox 10"/>
          <p:cNvSpPr txBox="1">
            <a:spLocks noChangeArrowheads="1"/>
          </p:cNvSpPr>
          <p:nvPr/>
        </p:nvSpPr>
        <p:spPr bwMode="auto">
          <a:xfrm>
            <a:off x="2286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The Homepage</a:t>
            </a:r>
          </a:p>
        </p:txBody>
      </p:sp>
      <p:pic>
        <p:nvPicPr>
          <p:cNvPr id="4107" name="Picture 11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00" y="6000750"/>
            <a:ext cx="1143000" cy="857250"/>
          </a:xfrm>
          <a:prstGeom prst="rect">
            <a:avLst/>
          </a:prstGeom>
          <a:noFill/>
        </p:spPr>
      </p:pic>
      <p:pic>
        <p:nvPicPr>
          <p:cNvPr id="4108" name="Picture 12" descr="CRC_homep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817563"/>
            <a:ext cx="7543800" cy="5172075"/>
          </a:xfrm>
          <a:prstGeom prst="rect">
            <a:avLst/>
          </a:prstGeom>
          <a:noFill/>
        </p:spPr>
      </p:pic>
      <p:sp>
        <p:nvSpPr>
          <p:cNvPr id="9" name="Rectangular Callout 8"/>
          <p:cNvSpPr>
            <a:spLocks noChangeArrowheads="1"/>
          </p:cNvSpPr>
          <p:nvPr/>
        </p:nvSpPr>
        <p:spPr bwMode="auto">
          <a:xfrm>
            <a:off x="2971800" y="4800600"/>
            <a:ext cx="1676400" cy="1828800"/>
          </a:xfrm>
          <a:prstGeom prst="wedgeRectCallout">
            <a:avLst>
              <a:gd name="adj1" fmla="val -101421"/>
              <a:gd name="adj2" fmla="val -37412"/>
            </a:avLst>
          </a:prstGeom>
          <a:solidFill>
            <a:schemeClr val="accent1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102" name="TextBox 9"/>
          <p:cNvSpPr txBox="1">
            <a:spLocks noChangeArrowheads="1"/>
          </p:cNvSpPr>
          <p:nvPr/>
        </p:nvSpPr>
        <p:spPr bwMode="auto">
          <a:xfrm>
            <a:off x="3048000" y="4800600"/>
            <a:ext cx="1371600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can start to browse content by choosing one of the subject areas here or click on browse content in the navigation bar</a:t>
            </a:r>
          </a:p>
        </p:txBody>
      </p:sp>
      <p:sp>
        <p:nvSpPr>
          <p:cNvPr id="7" name="Rectangular Callout 6"/>
          <p:cNvSpPr>
            <a:spLocks noChangeArrowheads="1"/>
          </p:cNvSpPr>
          <p:nvPr/>
        </p:nvSpPr>
        <p:spPr bwMode="auto">
          <a:xfrm>
            <a:off x="2514600" y="0"/>
            <a:ext cx="3505200" cy="914400"/>
          </a:xfrm>
          <a:prstGeom prst="wedgeRectCallout">
            <a:avLst>
              <a:gd name="adj1" fmla="val 51403"/>
              <a:gd name="adj2" fmla="val 74481"/>
            </a:avLst>
          </a:prstGeom>
          <a:solidFill>
            <a:schemeClr val="accent1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100" name="TextBox 7"/>
          <p:cNvSpPr txBox="1">
            <a:spLocks noChangeArrowheads="1"/>
          </p:cNvSpPr>
          <p:nvPr/>
        </p:nvSpPr>
        <p:spPr bwMode="auto">
          <a:xfrm>
            <a:off x="2743200" y="0"/>
            <a:ext cx="33528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can begin general searches here or click on advanced search below the search bar for searches with more detailed information</a:t>
            </a:r>
          </a:p>
        </p:txBody>
      </p:sp>
      <p:sp>
        <p:nvSpPr>
          <p:cNvPr id="12" name="Rectangular Callout 11"/>
          <p:cNvSpPr>
            <a:spLocks noChangeArrowheads="1"/>
          </p:cNvSpPr>
          <p:nvPr/>
        </p:nvSpPr>
        <p:spPr bwMode="auto">
          <a:xfrm>
            <a:off x="7239000" y="1295400"/>
            <a:ext cx="1295400" cy="1371600"/>
          </a:xfrm>
          <a:prstGeom prst="wedgeRectCallout">
            <a:avLst>
              <a:gd name="adj1" fmla="val -58088"/>
              <a:gd name="adj2" fmla="val -73148"/>
            </a:avLst>
          </a:prstGeom>
          <a:solidFill>
            <a:srgbClr val="C0000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105" name="TextBox 12"/>
          <p:cNvSpPr txBox="1">
            <a:spLocks noChangeArrowheads="1"/>
          </p:cNvSpPr>
          <p:nvPr/>
        </p:nvSpPr>
        <p:spPr bwMode="auto">
          <a:xfrm>
            <a:off x="7239000" y="1295400"/>
            <a:ext cx="13716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If you have not yet registered, click here to register before beginning your research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TextBox 10"/>
          <p:cNvSpPr txBox="1">
            <a:spLocks noChangeArrowheads="1"/>
          </p:cNvSpPr>
          <p:nvPr/>
        </p:nvSpPr>
        <p:spPr bwMode="auto">
          <a:xfrm>
            <a:off x="7620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Registration</a:t>
            </a:r>
          </a:p>
        </p:txBody>
      </p:sp>
      <p:pic>
        <p:nvPicPr>
          <p:cNvPr id="5129" name="Picture 9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00" y="6000750"/>
            <a:ext cx="1143000" cy="857250"/>
          </a:xfrm>
          <a:prstGeom prst="rect">
            <a:avLst/>
          </a:prstGeom>
          <a:noFill/>
        </p:spPr>
      </p:pic>
      <p:pic>
        <p:nvPicPr>
          <p:cNvPr id="5130" name="Picture 10" descr="CRC_regist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609600"/>
            <a:ext cx="8301038" cy="5159375"/>
          </a:xfrm>
          <a:prstGeom prst="rect">
            <a:avLst/>
          </a:prstGeom>
          <a:noFill/>
        </p:spPr>
      </p:pic>
      <p:sp>
        <p:nvSpPr>
          <p:cNvPr id="12" name="Rectangular Callout 11"/>
          <p:cNvSpPr/>
          <p:nvPr/>
        </p:nvSpPr>
        <p:spPr>
          <a:xfrm>
            <a:off x="3810000" y="3352800"/>
            <a:ext cx="1295400" cy="990600"/>
          </a:xfrm>
          <a:prstGeom prst="wedgeRectCallout">
            <a:avLst>
              <a:gd name="adj1" fmla="val -154926"/>
              <a:gd name="adj2" fmla="val -37066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127" name="TextBox 12"/>
          <p:cNvSpPr txBox="1">
            <a:spLocks noChangeArrowheads="1"/>
          </p:cNvSpPr>
          <p:nvPr/>
        </p:nvSpPr>
        <p:spPr bwMode="auto">
          <a:xfrm>
            <a:off x="3810000" y="3429000"/>
            <a:ext cx="13716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Fill in your information here an click “register”</a:t>
            </a:r>
          </a:p>
        </p:txBody>
      </p:sp>
      <p:sp>
        <p:nvSpPr>
          <p:cNvPr id="7" name="Rectangular Callout 6"/>
          <p:cNvSpPr>
            <a:spLocks noChangeArrowheads="1"/>
          </p:cNvSpPr>
          <p:nvPr/>
        </p:nvSpPr>
        <p:spPr bwMode="auto">
          <a:xfrm>
            <a:off x="5562600" y="3505200"/>
            <a:ext cx="1600200" cy="304800"/>
          </a:xfrm>
          <a:prstGeom prst="wedgeRectCallout">
            <a:avLst>
              <a:gd name="adj1" fmla="val -4366"/>
              <a:gd name="adj2" fmla="val -156250"/>
            </a:avLst>
          </a:prstGeom>
          <a:solidFill>
            <a:schemeClr val="accent1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124" name="TextBox 7"/>
          <p:cNvSpPr txBox="1">
            <a:spLocks noChangeArrowheads="1"/>
          </p:cNvSpPr>
          <p:nvPr/>
        </p:nvSpPr>
        <p:spPr bwMode="auto">
          <a:xfrm>
            <a:off x="5562600" y="3505200"/>
            <a:ext cx="3352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can now login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10"/>
          <p:cNvSpPr txBox="1">
            <a:spLocks noChangeArrowheads="1"/>
          </p:cNvSpPr>
          <p:nvPr/>
        </p:nvSpPr>
        <p:spPr bwMode="auto">
          <a:xfrm>
            <a:off x="7620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Registration</a:t>
            </a:r>
          </a:p>
        </p:txBody>
      </p:sp>
      <p:pic>
        <p:nvPicPr>
          <p:cNvPr id="6152" name="Picture 8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00" y="6000750"/>
            <a:ext cx="1143000" cy="857250"/>
          </a:xfrm>
          <a:prstGeom prst="rect">
            <a:avLst/>
          </a:prstGeom>
          <a:noFill/>
        </p:spPr>
      </p:pic>
      <p:pic>
        <p:nvPicPr>
          <p:cNvPr id="6154" name="Picture 10" descr="CRC_Login na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838200"/>
            <a:ext cx="8458200" cy="5076825"/>
          </a:xfrm>
          <a:prstGeom prst="rect">
            <a:avLst/>
          </a:prstGeom>
          <a:noFill/>
        </p:spPr>
      </p:pic>
      <p:sp>
        <p:nvSpPr>
          <p:cNvPr id="12" name="Rectangular Callout 11"/>
          <p:cNvSpPr>
            <a:spLocks noChangeArrowheads="1"/>
          </p:cNvSpPr>
          <p:nvPr/>
        </p:nvSpPr>
        <p:spPr bwMode="auto">
          <a:xfrm>
            <a:off x="4572000" y="685800"/>
            <a:ext cx="1600200" cy="990600"/>
          </a:xfrm>
          <a:prstGeom prst="wedgeRectCallout">
            <a:avLst>
              <a:gd name="adj1" fmla="val 147718"/>
              <a:gd name="adj2" fmla="val 23880"/>
            </a:avLst>
          </a:prstGeom>
          <a:solidFill>
            <a:srgbClr val="C0000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49" name="TextBox 12"/>
          <p:cNvSpPr txBox="1">
            <a:spLocks noChangeArrowheads="1"/>
          </p:cNvSpPr>
          <p:nvPr/>
        </p:nvSpPr>
        <p:spPr bwMode="auto">
          <a:xfrm>
            <a:off x="4572000" y="762000"/>
            <a:ext cx="13716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will now see “Welcome and then your name”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extBox 10"/>
          <p:cNvSpPr txBox="1">
            <a:spLocks noChangeArrowheads="1"/>
          </p:cNvSpPr>
          <p:nvPr/>
        </p:nvSpPr>
        <p:spPr bwMode="auto">
          <a:xfrm>
            <a:off x="2286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The Homepage</a:t>
            </a:r>
          </a:p>
        </p:txBody>
      </p:sp>
      <p:sp>
        <p:nvSpPr>
          <p:cNvPr id="7174" name="TextBox 12"/>
          <p:cNvSpPr txBox="1">
            <a:spLocks noChangeArrowheads="1"/>
          </p:cNvSpPr>
          <p:nvPr/>
        </p:nvSpPr>
        <p:spPr bwMode="auto">
          <a:xfrm>
            <a:off x="7239000" y="1295400"/>
            <a:ext cx="1371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If you have not yet registered, click here to register before beginning your research</a:t>
            </a:r>
          </a:p>
        </p:txBody>
      </p:sp>
      <p:sp>
        <p:nvSpPr>
          <p:cNvPr id="7175" name="TextBox 8"/>
          <p:cNvSpPr txBox="1">
            <a:spLocks noChangeArrowheads="1"/>
          </p:cNvSpPr>
          <p:nvPr/>
        </p:nvSpPr>
        <p:spPr bwMode="auto">
          <a:xfrm>
            <a:off x="4191000" y="1600200"/>
            <a:ext cx="1219200" cy="1841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Welcome Ned Netbase</a:t>
            </a:r>
          </a:p>
        </p:txBody>
      </p:sp>
      <p:pic>
        <p:nvPicPr>
          <p:cNvPr id="7177" name="Picture 9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00" y="6000750"/>
            <a:ext cx="1143000" cy="857250"/>
          </a:xfrm>
          <a:prstGeom prst="rect">
            <a:avLst/>
          </a:prstGeom>
          <a:noFill/>
        </p:spPr>
      </p:pic>
      <p:pic>
        <p:nvPicPr>
          <p:cNvPr id="7178" name="Picture 10" descr="CRC_Login na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838200"/>
            <a:ext cx="8458200" cy="5076825"/>
          </a:xfrm>
          <a:prstGeom prst="rect">
            <a:avLst/>
          </a:prstGeom>
          <a:noFill/>
        </p:spPr>
      </p:pic>
      <p:sp>
        <p:nvSpPr>
          <p:cNvPr id="9" name="Rectangular Callout 8"/>
          <p:cNvSpPr>
            <a:spLocks noChangeArrowheads="1"/>
          </p:cNvSpPr>
          <p:nvPr/>
        </p:nvSpPr>
        <p:spPr bwMode="auto">
          <a:xfrm>
            <a:off x="3200400" y="3276600"/>
            <a:ext cx="1676400" cy="2667000"/>
          </a:xfrm>
          <a:prstGeom prst="wedgeRectCallout">
            <a:avLst>
              <a:gd name="adj1" fmla="val -126324"/>
              <a:gd name="adj2" fmla="val 356"/>
            </a:avLst>
          </a:prstGeom>
          <a:solidFill>
            <a:schemeClr val="accent1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2" name="TextBox 9"/>
          <p:cNvSpPr txBox="1">
            <a:spLocks noChangeArrowheads="1"/>
          </p:cNvSpPr>
          <p:nvPr/>
        </p:nvSpPr>
        <p:spPr bwMode="auto">
          <a:xfrm>
            <a:off x="3581400" y="3505200"/>
            <a:ext cx="1371600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can start to browse content by choosing one of the subject areas here or click on browse content in the navigation bar</a:t>
            </a:r>
          </a:p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Let’s click on Biomedical Science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Box 10"/>
          <p:cNvSpPr txBox="1">
            <a:spLocks noChangeArrowheads="1"/>
          </p:cNvSpPr>
          <p:nvPr/>
        </p:nvSpPr>
        <p:spPr bwMode="auto">
          <a:xfrm>
            <a:off x="228600" y="228600"/>
            <a:ext cx="2895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Browsing</a:t>
            </a:r>
          </a:p>
        </p:txBody>
      </p:sp>
      <p:sp>
        <p:nvSpPr>
          <p:cNvPr id="8198" name="TextBox 8"/>
          <p:cNvSpPr txBox="1">
            <a:spLocks noChangeArrowheads="1"/>
          </p:cNvSpPr>
          <p:nvPr/>
        </p:nvSpPr>
        <p:spPr bwMode="auto">
          <a:xfrm>
            <a:off x="4953000" y="1143000"/>
            <a:ext cx="1219200" cy="1841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Welcome Ned Netbase</a:t>
            </a:r>
          </a:p>
        </p:txBody>
      </p:sp>
      <p:pic>
        <p:nvPicPr>
          <p:cNvPr id="8204" name="Picture 12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7200" y="6057900"/>
            <a:ext cx="1066800" cy="800100"/>
          </a:xfrm>
          <a:prstGeom prst="rect">
            <a:avLst/>
          </a:prstGeom>
          <a:noFill/>
        </p:spPr>
      </p:pic>
      <p:pic>
        <p:nvPicPr>
          <p:cNvPr id="8205" name="Picture 13" descr="CRC_browse content_Bilmedical Scienc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838200"/>
            <a:ext cx="7543800" cy="5210175"/>
          </a:xfrm>
          <a:prstGeom prst="rect">
            <a:avLst/>
          </a:prstGeom>
          <a:noFill/>
        </p:spPr>
      </p:pic>
      <p:sp>
        <p:nvSpPr>
          <p:cNvPr id="9" name="Rectangular Callout 8"/>
          <p:cNvSpPr>
            <a:spLocks noChangeArrowheads="1"/>
          </p:cNvSpPr>
          <p:nvPr/>
        </p:nvSpPr>
        <p:spPr bwMode="auto">
          <a:xfrm>
            <a:off x="3505200" y="228600"/>
            <a:ext cx="1676400" cy="1447800"/>
          </a:xfrm>
          <a:prstGeom prst="wedgeRectCallout">
            <a:avLst>
              <a:gd name="adj1" fmla="val -133241"/>
              <a:gd name="adj2" fmla="val 116995"/>
            </a:avLst>
          </a:prstGeom>
          <a:solidFill>
            <a:schemeClr val="accent1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196" name="TextBox 9"/>
          <p:cNvSpPr txBox="1">
            <a:spLocks noChangeArrowheads="1"/>
          </p:cNvSpPr>
          <p:nvPr/>
        </p:nvSpPr>
        <p:spPr bwMode="auto">
          <a:xfrm>
            <a:off x="3581400" y="304800"/>
            <a:ext cx="13716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will now see Biomedical Science and in parenthesis the total number of books</a:t>
            </a:r>
          </a:p>
        </p:txBody>
      </p:sp>
      <p:sp>
        <p:nvSpPr>
          <p:cNvPr id="12" name="Rectangular Callout 11"/>
          <p:cNvSpPr>
            <a:spLocks noChangeArrowheads="1"/>
          </p:cNvSpPr>
          <p:nvPr/>
        </p:nvSpPr>
        <p:spPr bwMode="auto">
          <a:xfrm>
            <a:off x="228600" y="4648200"/>
            <a:ext cx="1676400" cy="1905000"/>
          </a:xfrm>
          <a:prstGeom prst="wedgeRectCallout">
            <a:avLst>
              <a:gd name="adj1" fmla="val -93"/>
              <a:gd name="adj2" fmla="val -111833"/>
            </a:avLst>
          </a:prstGeom>
          <a:solidFill>
            <a:srgbClr val="C0000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0" name="TextBox 9"/>
          <p:cNvSpPr txBox="1">
            <a:spLocks noChangeArrowheads="1"/>
          </p:cNvSpPr>
          <p:nvPr/>
        </p:nvSpPr>
        <p:spPr bwMode="auto">
          <a:xfrm>
            <a:off x="228600" y="4648200"/>
            <a:ext cx="1371600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will also see the sub-categories of Biomedical Science and how many books are in each</a:t>
            </a:r>
          </a:p>
        </p:txBody>
      </p:sp>
      <p:sp>
        <p:nvSpPr>
          <p:cNvPr id="14" name="Rectangular Callout 13"/>
          <p:cNvSpPr>
            <a:spLocks noChangeArrowheads="1"/>
          </p:cNvSpPr>
          <p:nvPr/>
        </p:nvSpPr>
        <p:spPr bwMode="auto">
          <a:xfrm>
            <a:off x="7239000" y="1752600"/>
            <a:ext cx="1676400" cy="914400"/>
          </a:xfrm>
          <a:prstGeom prst="wedgeRectCallout">
            <a:avLst>
              <a:gd name="adj1" fmla="val -118750"/>
              <a:gd name="adj2" fmla="val 46875"/>
            </a:avLst>
          </a:prstGeom>
          <a:solidFill>
            <a:srgbClr val="7030A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2" name="TextBox 9"/>
          <p:cNvSpPr txBox="1">
            <a:spLocks noChangeArrowheads="1"/>
          </p:cNvSpPr>
          <p:nvPr/>
        </p:nvSpPr>
        <p:spPr bwMode="auto">
          <a:xfrm>
            <a:off x="7391400" y="1752600"/>
            <a:ext cx="13716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 list of books appear here alphabetically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TextBox 8"/>
          <p:cNvSpPr txBox="1">
            <a:spLocks noChangeArrowheads="1"/>
          </p:cNvSpPr>
          <p:nvPr/>
        </p:nvSpPr>
        <p:spPr bwMode="auto">
          <a:xfrm>
            <a:off x="4648200" y="1143000"/>
            <a:ext cx="1219200" cy="1841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Welcome Ned Netbase</a:t>
            </a:r>
          </a:p>
        </p:txBody>
      </p:sp>
      <p:sp>
        <p:nvSpPr>
          <p:cNvPr id="9222" name="TextBox 10"/>
          <p:cNvSpPr txBox="1">
            <a:spLocks noChangeArrowheads="1"/>
          </p:cNvSpPr>
          <p:nvPr/>
        </p:nvSpPr>
        <p:spPr bwMode="auto">
          <a:xfrm>
            <a:off x="7620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General Search</a:t>
            </a:r>
          </a:p>
        </p:txBody>
      </p:sp>
      <p:pic>
        <p:nvPicPr>
          <p:cNvPr id="9224" name="Picture 8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7200" y="6057900"/>
            <a:ext cx="1066800" cy="800100"/>
          </a:xfrm>
          <a:prstGeom prst="rect">
            <a:avLst/>
          </a:prstGeom>
          <a:noFill/>
        </p:spPr>
      </p:pic>
      <p:pic>
        <p:nvPicPr>
          <p:cNvPr id="9225" name="Picture 9" descr="CRC_Keyword_Nucle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685800"/>
            <a:ext cx="8153400" cy="5435600"/>
          </a:xfrm>
          <a:prstGeom prst="rect">
            <a:avLst/>
          </a:prstGeom>
          <a:noFill/>
        </p:spPr>
      </p:pic>
      <p:sp>
        <p:nvSpPr>
          <p:cNvPr id="12" name="Rectangular Callout 11"/>
          <p:cNvSpPr/>
          <p:nvPr/>
        </p:nvSpPr>
        <p:spPr>
          <a:xfrm>
            <a:off x="7543800" y="2286000"/>
            <a:ext cx="1600200" cy="1143000"/>
          </a:xfrm>
          <a:prstGeom prst="wedgeRectCallout">
            <a:avLst>
              <a:gd name="adj1" fmla="val -35482"/>
              <a:gd name="adj2" fmla="val -160839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220" name="TextBox 12"/>
          <p:cNvSpPr txBox="1">
            <a:spLocks noChangeArrowheads="1"/>
          </p:cNvSpPr>
          <p:nvPr/>
        </p:nvSpPr>
        <p:spPr bwMode="auto">
          <a:xfrm>
            <a:off x="7772400" y="2286000"/>
            <a:ext cx="13716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Let’s start with a general search for “Nuclear” and click “go” or press enter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TextBox 8"/>
          <p:cNvSpPr txBox="1">
            <a:spLocks noChangeArrowheads="1"/>
          </p:cNvSpPr>
          <p:nvPr/>
        </p:nvSpPr>
        <p:spPr bwMode="auto">
          <a:xfrm>
            <a:off x="5181600" y="914400"/>
            <a:ext cx="1219200" cy="1841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Welcome Ned Netbase</a:t>
            </a:r>
          </a:p>
        </p:txBody>
      </p:sp>
      <p:sp>
        <p:nvSpPr>
          <p:cNvPr id="10246" name="TextBox 10"/>
          <p:cNvSpPr txBox="1">
            <a:spLocks noChangeArrowheads="1"/>
          </p:cNvSpPr>
          <p:nvPr/>
        </p:nvSpPr>
        <p:spPr bwMode="auto">
          <a:xfrm>
            <a:off x="7620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General Search</a:t>
            </a:r>
          </a:p>
        </p:txBody>
      </p:sp>
      <p:pic>
        <p:nvPicPr>
          <p:cNvPr id="10252" name="Picture 12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7200" y="6057900"/>
            <a:ext cx="1066800" cy="800100"/>
          </a:xfrm>
          <a:prstGeom prst="rect">
            <a:avLst/>
          </a:prstGeom>
          <a:noFill/>
        </p:spPr>
      </p:pic>
      <p:pic>
        <p:nvPicPr>
          <p:cNvPr id="10253" name="Picture 13" descr="CRC_Keyword_can or cannot be access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609600"/>
            <a:ext cx="8229600" cy="5681663"/>
          </a:xfrm>
          <a:prstGeom prst="rect">
            <a:avLst/>
          </a:prstGeom>
          <a:noFill/>
        </p:spPr>
      </p:pic>
      <p:sp>
        <p:nvSpPr>
          <p:cNvPr id="10" name="Rectangular Callout 9"/>
          <p:cNvSpPr>
            <a:spLocks noChangeArrowheads="1"/>
          </p:cNvSpPr>
          <p:nvPr/>
        </p:nvSpPr>
        <p:spPr bwMode="auto">
          <a:xfrm>
            <a:off x="1219200" y="4648200"/>
            <a:ext cx="1295400" cy="1828800"/>
          </a:xfrm>
          <a:prstGeom prst="wedgeRectCallout">
            <a:avLst>
              <a:gd name="adj1" fmla="val 132597"/>
              <a:gd name="adj2" fmla="val -57468"/>
            </a:avLst>
          </a:prstGeom>
          <a:solidFill>
            <a:srgbClr val="10253F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50" name="TextBox 12"/>
          <p:cNvSpPr txBox="1">
            <a:spLocks noChangeArrowheads="1"/>
          </p:cNvSpPr>
          <p:nvPr/>
        </p:nvSpPr>
        <p:spPr bwMode="auto">
          <a:xfrm>
            <a:off x="1219200" y="4648200"/>
            <a:ext cx="1371600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green checkmark means you have access to this chapter. A red lock means you do not have access</a:t>
            </a:r>
          </a:p>
        </p:txBody>
      </p:sp>
      <p:sp>
        <p:nvSpPr>
          <p:cNvPr id="8" name="Rectangular Callout 7"/>
          <p:cNvSpPr>
            <a:spLocks noChangeArrowheads="1"/>
          </p:cNvSpPr>
          <p:nvPr/>
        </p:nvSpPr>
        <p:spPr bwMode="auto">
          <a:xfrm>
            <a:off x="7543800" y="2133600"/>
            <a:ext cx="1447800" cy="914400"/>
          </a:xfrm>
          <a:prstGeom prst="wedgeRectCallout">
            <a:avLst>
              <a:gd name="adj1" fmla="val -252412"/>
              <a:gd name="adj2" fmla="val -36630"/>
            </a:avLst>
          </a:prstGeom>
          <a:solidFill>
            <a:srgbClr val="C0000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48" name="TextBox 12"/>
          <p:cNvSpPr txBox="1">
            <a:spLocks noChangeArrowheads="1"/>
          </p:cNvSpPr>
          <p:nvPr/>
        </p:nvSpPr>
        <p:spPr bwMode="auto">
          <a:xfrm>
            <a:off x="7543800" y="2133600"/>
            <a:ext cx="13716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can see any book titles with “Nuclear” in the title</a:t>
            </a:r>
          </a:p>
        </p:txBody>
      </p:sp>
      <p:sp>
        <p:nvSpPr>
          <p:cNvPr id="12" name="Rectangular Callout 11"/>
          <p:cNvSpPr>
            <a:spLocks noChangeArrowheads="1"/>
          </p:cNvSpPr>
          <p:nvPr/>
        </p:nvSpPr>
        <p:spPr bwMode="auto">
          <a:xfrm>
            <a:off x="7239000" y="5029200"/>
            <a:ext cx="1295400" cy="914400"/>
          </a:xfrm>
          <a:prstGeom prst="wedgeRectCallout">
            <a:avLst>
              <a:gd name="adj1" fmla="val -342403"/>
              <a:gd name="adj2" fmla="val -385593"/>
            </a:avLst>
          </a:prstGeom>
          <a:solidFill>
            <a:srgbClr val="C0000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44" name="TextBox 12"/>
          <p:cNvSpPr txBox="1">
            <a:spLocks noChangeArrowheads="1"/>
          </p:cNvSpPr>
          <p:nvPr/>
        </p:nvSpPr>
        <p:spPr bwMode="auto">
          <a:xfrm>
            <a:off x="7239000" y="4953000"/>
            <a:ext cx="13716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 results show chapters that fit your search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Box 8"/>
          <p:cNvSpPr txBox="1">
            <a:spLocks noChangeArrowheads="1"/>
          </p:cNvSpPr>
          <p:nvPr/>
        </p:nvSpPr>
        <p:spPr bwMode="auto">
          <a:xfrm>
            <a:off x="4953000" y="1295400"/>
            <a:ext cx="1219200" cy="1841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Welcome Ned Netbase</a:t>
            </a:r>
          </a:p>
        </p:txBody>
      </p:sp>
      <p:sp>
        <p:nvSpPr>
          <p:cNvPr id="11268" name="TextBox 10"/>
          <p:cNvSpPr txBox="1">
            <a:spLocks noChangeArrowheads="1"/>
          </p:cNvSpPr>
          <p:nvPr/>
        </p:nvSpPr>
        <p:spPr bwMode="auto">
          <a:xfrm>
            <a:off x="7620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General Search</a:t>
            </a:r>
          </a:p>
        </p:txBody>
      </p:sp>
      <p:pic>
        <p:nvPicPr>
          <p:cNvPr id="11272" name="Picture 8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7200" y="6057900"/>
            <a:ext cx="1066800" cy="800100"/>
          </a:xfrm>
          <a:prstGeom prst="rect">
            <a:avLst/>
          </a:prstGeom>
          <a:noFill/>
        </p:spPr>
      </p:pic>
      <p:pic>
        <p:nvPicPr>
          <p:cNvPr id="11273" name="Picture 9" descr="CRC_Keyword_can or cannot be access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609600"/>
            <a:ext cx="7924800" cy="5470525"/>
          </a:xfrm>
          <a:prstGeom prst="rect">
            <a:avLst/>
          </a:prstGeom>
          <a:noFill/>
        </p:spPr>
      </p:pic>
      <p:sp>
        <p:nvSpPr>
          <p:cNvPr id="8" name="Rectangular Callout 7"/>
          <p:cNvSpPr>
            <a:spLocks noChangeArrowheads="1"/>
          </p:cNvSpPr>
          <p:nvPr/>
        </p:nvSpPr>
        <p:spPr bwMode="auto">
          <a:xfrm>
            <a:off x="7543800" y="2133600"/>
            <a:ext cx="1447800" cy="2895600"/>
          </a:xfrm>
          <a:prstGeom prst="wedgeRectCallout">
            <a:avLst>
              <a:gd name="adj1" fmla="val -194190"/>
              <a:gd name="adj2" fmla="val 50824"/>
            </a:avLst>
          </a:prstGeom>
          <a:solidFill>
            <a:srgbClr val="C0000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0" name="TextBox 12"/>
          <p:cNvSpPr txBox="1">
            <a:spLocks noChangeArrowheads="1"/>
          </p:cNvSpPr>
          <p:nvPr/>
        </p:nvSpPr>
        <p:spPr bwMode="auto">
          <a:xfrm>
            <a:off x="7543800" y="2133600"/>
            <a:ext cx="1447800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Let’s open one of the PDF files for the first chapter shown.</a:t>
            </a:r>
          </a:p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Abstract is the first page of the chapter.</a:t>
            </a:r>
          </a:p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PDF w/links has linked references to original content referenced in the chapter.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Box 10"/>
          <p:cNvSpPr txBox="1">
            <a:spLocks noChangeArrowheads="1"/>
          </p:cNvSpPr>
          <p:nvPr/>
        </p:nvSpPr>
        <p:spPr bwMode="auto">
          <a:xfrm>
            <a:off x="7620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Inside a book chapter</a:t>
            </a:r>
          </a:p>
        </p:txBody>
      </p:sp>
      <p:sp>
        <p:nvSpPr>
          <p:cNvPr id="12296" name="TextBox 12"/>
          <p:cNvSpPr txBox="1">
            <a:spLocks noChangeArrowheads="1"/>
          </p:cNvSpPr>
          <p:nvPr/>
        </p:nvSpPr>
        <p:spPr bwMode="auto">
          <a:xfrm>
            <a:off x="4267200" y="152400"/>
            <a:ext cx="1447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Here is the Open PDF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9" name="Picture 11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7200" y="6057900"/>
            <a:ext cx="1066800" cy="800100"/>
          </a:xfrm>
          <a:prstGeom prst="rect">
            <a:avLst/>
          </a:prstGeom>
          <a:noFill/>
        </p:spPr>
      </p:pic>
      <p:pic>
        <p:nvPicPr>
          <p:cNvPr id="12301" name="Picture 13" descr="CRC_PD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533400"/>
            <a:ext cx="7896225" cy="5446713"/>
          </a:xfrm>
          <a:prstGeom prst="rect">
            <a:avLst/>
          </a:prstGeom>
          <a:noFill/>
        </p:spPr>
      </p:pic>
      <p:sp>
        <p:nvSpPr>
          <p:cNvPr id="8" name="Rectangular Callout 7"/>
          <p:cNvSpPr>
            <a:spLocks noChangeArrowheads="1"/>
          </p:cNvSpPr>
          <p:nvPr/>
        </p:nvSpPr>
        <p:spPr bwMode="auto">
          <a:xfrm>
            <a:off x="5486400" y="2895600"/>
            <a:ext cx="1447800" cy="533400"/>
          </a:xfrm>
          <a:prstGeom prst="wedgeRectCallout">
            <a:avLst>
              <a:gd name="adj1" fmla="val -79384"/>
              <a:gd name="adj2" fmla="val 273810"/>
            </a:avLst>
          </a:prstGeom>
          <a:solidFill>
            <a:srgbClr val="C0000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293" name="TextBox 12"/>
          <p:cNvSpPr txBox="1">
            <a:spLocks noChangeArrowheads="1"/>
          </p:cNvSpPr>
          <p:nvPr/>
        </p:nvSpPr>
        <p:spPr bwMode="auto">
          <a:xfrm>
            <a:off x="5486400" y="2895600"/>
            <a:ext cx="14478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Here is the Open PDF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ular Callout 11"/>
          <p:cNvSpPr>
            <a:spLocks noChangeArrowheads="1"/>
          </p:cNvSpPr>
          <p:nvPr/>
        </p:nvSpPr>
        <p:spPr bwMode="auto">
          <a:xfrm>
            <a:off x="7010400" y="1219200"/>
            <a:ext cx="1676400" cy="990600"/>
          </a:xfrm>
          <a:prstGeom prst="wedgeRectCallout">
            <a:avLst>
              <a:gd name="adj1" fmla="val -197634"/>
              <a:gd name="adj2" fmla="val 58495"/>
            </a:avLst>
          </a:prstGeom>
          <a:solidFill>
            <a:srgbClr val="4F6228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lt1"/>
                </a:solidFill>
                <a:latin typeface="Times New Roman" pitchFamily="18" charset="0"/>
                <a:cs typeface="Times New Roman" pitchFamily="18" charset="0"/>
              </a:rPr>
              <a:t>Use this navigation to  move between chapters and the table of contents</a:t>
            </a:r>
          </a:p>
        </p:txBody>
      </p:sp>
      <p:sp>
        <p:nvSpPr>
          <p:cNvPr id="9" name="Rectangular Callout 8"/>
          <p:cNvSpPr/>
          <p:nvPr/>
        </p:nvSpPr>
        <p:spPr>
          <a:xfrm>
            <a:off x="5486400" y="5105400"/>
            <a:ext cx="1447800" cy="1600200"/>
          </a:xfrm>
          <a:prstGeom prst="wedgeRectCallout">
            <a:avLst>
              <a:gd name="adj1" fmla="val 76815"/>
              <a:gd name="adj2" fmla="val -122025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TW" alt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295" name="TextBox 12"/>
          <p:cNvSpPr txBox="1">
            <a:spLocks noChangeArrowheads="1"/>
          </p:cNvSpPr>
          <p:nvPr/>
        </p:nvSpPr>
        <p:spPr bwMode="auto">
          <a:xfrm>
            <a:off x="5486400" y="5064125"/>
            <a:ext cx="1447800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Use the print icon to print the PDF or the disk icon to save the file to your computer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Box 10"/>
          <p:cNvSpPr txBox="1">
            <a:spLocks noChangeArrowheads="1"/>
          </p:cNvSpPr>
          <p:nvPr/>
        </p:nvSpPr>
        <p:spPr bwMode="auto">
          <a:xfrm>
            <a:off x="7620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Inside a book chapter</a:t>
            </a:r>
          </a:p>
        </p:txBody>
      </p:sp>
      <p:sp>
        <p:nvSpPr>
          <p:cNvPr id="13316" name="TextBox 12"/>
          <p:cNvSpPr txBox="1">
            <a:spLocks noChangeArrowheads="1"/>
          </p:cNvSpPr>
          <p:nvPr/>
        </p:nvSpPr>
        <p:spPr bwMode="auto">
          <a:xfrm>
            <a:off x="1066800" y="4114800"/>
            <a:ext cx="14478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Use the print icon to print the PDF or the disk icon to save the file to your computer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7" name="TextBox 12"/>
          <p:cNvSpPr txBox="1">
            <a:spLocks noChangeArrowheads="1"/>
          </p:cNvSpPr>
          <p:nvPr/>
        </p:nvSpPr>
        <p:spPr bwMode="auto">
          <a:xfrm>
            <a:off x="4267200" y="152400"/>
            <a:ext cx="1447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Here is the Open PDF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20" name="Picture 8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00" y="6000750"/>
            <a:ext cx="1143000" cy="857250"/>
          </a:xfrm>
          <a:prstGeom prst="rect">
            <a:avLst/>
          </a:prstGeom>
          <a:noFill/>
        </p:spPr>
      </p:pic>
      <p:pic>
        <p:nvPicPr>
          <p:cNvPr id="13321" name="Picture 9" descr="CRC_PD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609600"/>
            <a:ext cx="7896225" cy="5446713"/>
          </a:xfrm>
          <a:prstGeom prst="rect">
            <a:avLst/>
          </a:prstGeom>
          <a:noFill/>
        </p:spPr>
      </p:pic>
      <p:sp>
        <p:nvSpPr>
          <p:cNvPr id="12" name="Rectangular Callout 11"/>
          <p:cNvSpPr/>
          <p:nvPr/>
        </p:nvSpPr>
        <p:spPr>
          <a:xfrm>
            <a:off x="7696200" y="2667000"/>
            <a:ext cx="1676400" cy="1371600"/>
          </a:xfrm>
          <a:prstGeom prst="wedgeRectCallout">
            <a:avLst>
              <a:gd name="adj1" fmla="val -125158"/>
              <a:gd name="adj2" fmla="val -58066"/>
            </a:avLst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You can add this chapter to your personal bookshelf here. Let’s do that now.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Box 10"/>
          <p:cNvSpPr txBox="1">
            <a:spLocks noChangeArrowheads="1"/>
          </p:cNvSpPr>
          <p:nvPr/>
        </p:nvSpPr>
        <p:spPr bwMode="auto">
          <a:xfrm>
            <a:off x="7620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Personalized Bookshelf</a:t>
            </a:r>
          </a:p>
        </p:txBody>
      </p:sp>
      <p:sp>
        <p:nvSpPr>
          <p:cNvPr id="14340" name="TextBox 12"/>
          <p:cNvSpPr txBox="1">
            <a:spLocks noChangeArrowheads="1"/>
          </p:cNvSpPr>
          <p:nvPr/>
        </p:nvSpPr>
        <p:spPr bwMode="auto">
          <a:xfrm>
            <a:off x="1066800" y="4114800"/>
            <a:ext cx="14478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Use the print icon to print the PDF or the disk icon to save the file to your computer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1" name="TextBox 12"/>
          <p:cNvSpPr txBox="1">
            <a:spLocks noChangeArrowheads="1"/>
          </p:cNvSpPr>
          <p:nvPr/>
        </p:nvSpPr>
        <p:spPr bwMode="auto">
          <a:xfrm>
            <a:off x="4267200" y="152400"/>
            <a:ext cx="1447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Here is the Open PDF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3" name="TextBox 8"/>
          <p:cNvSpPr txBox="1">
            <a:spLocks noChangeArrowheads="1"/>
          </p:cNvSpPr>
          <p:nvPr/>
        </p:nvSpPr>
        <p:spPr bwMode="auto">
          <a:xfrm>
            <a:off x="4876800" y="1219200"/>
            <a:ext cx="1219200" cy="1841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Welcome Ned Netbase</a:t>
            </a:r>
          </a:p>
        </p:txBody>
      </p:sp>
      <p:pic>
        <p:nvPicPr>
          <p:cNvPr id="14345" name="Picture 9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00" y="6000750"/>
            <a:ext cx="1143000" cy="857250"/>
          </a:xfrm>
          <a:prstGeom prst="rect">
            <a:avLst/>
          </a:prstGeom>
          <a:noFill/>
        </p:spPr>
      </p:pic>
      <p:pic>
        <p:nvPicPr>
          <p:cNvPr id="14346" name="Picture 10" descr="CRC_My Bookshel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685800"/>
            <a:ext cx="8220075" cy="5527675"/>
          </a:xfrm>
          <a:prstGeom prst="rect">
            <a:avLst/>
          </a:prstGeom>
          <a:noFill/>
        </p:spPr>
      </p:pic>
      <p:sp>
        <p:nvSpPr>
          <p:cNvPr id="12" name="Rectangular Callout 11"/>
          <p:cNvSpPr>
            <a:spLocks noChangeArrowheads="1"/>
          </p:cNvSpPr>
          <p:nvPr/>
        </p:nvSpPr>
        <p:spPr bwMode="auto">
          <a:xfrm>
            <a:off x="5181600" y="2819400"/>
            <a:ext cx="1676400" cy="1371600"/>
          </a:xfrm>
          <a:prstGeom prst="wedgeRectCallout">
            <a:avLst>
              <a:gd name="adj1" fmla="val -235037"/>
              <a:gd name="adj2" fmla="val -117130"/>
            </a:avLst>
          </a:prstGeom>
          <a:solidFill>
            <a:srgbClr val="25406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lt1"/>
                </a:solidFill>
                <a:latin typeface="Times New Roman" pitchFamily="18" charset="0"/>
                <a:cs typeface="Times New Roman" pitchFamily="18" charset="0"/>
              </a:rPr>
              <a:t>Here is my bookshelf. Here you can sort by chapter title, book title, and date of publication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Box 10"/>
          <p:cNvSpPr txBox="1">
            <a:spLocks noChangeArrowheads="1"/>
          </p:cNvSpPr>
          <p:nvPr/>
        </p:nvSpPr>
        <p:spPr bwMode="auto">
          <a:xfrm>
            <a:off x="7620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Inside a book chapter</a:t>
            </a:r>
          </a:p>
        </p:txBody>
      </p:sp>
      <p:sp>
        <p:nvSpPr>
          <p:cNvPr id="15364" name="TextBox 12"/>
          <p:cNvSpPr txBox="1">
            <a:spLocks noChangeArrowheads="1"/>
          </p:cNvSpPr>
          <p:nvPr/>
        </p:nvSpPr>
        <p:spPr bwMode="auto">
          <a:xfrm>
            <a:off x="1066800" y="4114800"/>
            <a:ext cx="14478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Use the print icon to print the PDF or the disk icon to save the file to your computer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5" name="TextBox 12"/>
          <p:cNvSpPr txBox="1">
            <a:spLocks noChangeArrowheads="1"/>
          </p:cNvSpPr>
          <p:nvPr/>
        </p:nvSpPr>
        <p:spPr bwMode="auto">
          <a:xfrm>
            <a:off x="4267200" y="152400"/>
            <a:ext cx="1447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Here is the Open PDF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8" name="Picture 8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7200" y="6057900"/>
            <a:ext cx="1066800" cy="800100"/>
          </a:xfrm>
          <a:prstGeom prst="rect">
            <a:avLst/>
          </a:prstGeom>
          <a:noFill/>
        </p:spPr>
      </p:pic>
      <p:pic>
        <p:nvPicPr>
          <p:cNvPr id="15369" name="Picture 9" descr="CRC_PD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685800"/>
            <a:ext cx="7896225" cy="5446713"/>
          </a:xfrm>
          <a:prstGeom prst="rect">
            <a:avLst/>
          </a:prstGeom>
          <a:noFill/>
        </p:spPr>
      </p:pic>
      <p:sp>
        <p:nvSpPr>
          <p:cNvPr id="12" name="Rectangular Callout 11"/>
          <p:cNvSpPr>
            <a:spLocks noChangeArrowheads="1"/>
          </p:cNvSpPr>
          <p:nvPr/>
        </p:nvSpPr>
        <p:spPr bwMode="auto">
          <a:xfrm>
            <a:off x="4876800" y="2971800"/>
            <a:ext cx="1676400" cy="1371600"/>
          </a:xfrm>
          <a:prstGeom prst="wedgeRectCallout">
            <a:avLst>
              <a:gd name="adj1" fmla="val 78125"/>
              <a:gd name="adj2" fmla="val -76736"/>
            </a:avLst>
          </a:prstGeom>
          <a:solidFill>
            <a:srgbClr val="25406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lt1"/>
                </a:solidFill>
                <a:latin typeface="Times New Roman" pitchFamily="18" charset="0"/>
                <a:cs typeface="Times New Roman" pitchFamily="18" charset="0"/>
              </a:rPr>
              <a:t>We also have the option of e-mailing this article to a colleague. Let’s click on this option.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Box 10"/>
          <p:cNvSpPr txBox="1">
            <a:spLocks noChangeArrowheads="1"/>
          </p:cNvSpPr>
          <p:nvPr/>
        </p:nvSpPr>
        <p:spPr bwMode="auto">
          <a:xfrm>
            <a:off x="7620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E-mail a friend</a:t>
            </a:r>
          </a:p>
        </p:txBody>
      </p:sp>
      <p:sp>
        <p:nvSpPr>
          <p:cNvPr id="16388" name="TextBox 12"/>
          <p:cNvSpPr txBox="1">
            <a:spLocks noChangeArrowheads="1"/>
          </p:cNvSpPr>
          <p:nvPr/>
        </p:nvSpPr>
        <p:spPr bwMode="auto">
          <a:xfrm>
            <a:off x="1066800" y="4114800"/>
            <a:ext cx="14478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Use the print icon to print the PDF or the disk icon to save the file to your computer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9" name="TextBox 12"/>
          <p:cNvSpPr txBox="1">
            <a:spLocks noChangeArrowheads="1"/>
          </p:cNvSpPr>
          <p:nvPr/>
        </p:nvSpPr>
        <p:spPr bwMode="auto">
          <a:xfrm>
            <a:off x="4267200" y="152400"/>
            <a:ext cx="1447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Here is the Open PDF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1" name="TextBox 8"/>
          <p:cNvSpPr txBox="1">
            <a:spLocks noChangeArrowheads="1"/>
          </p:cNvSpPr>
          <p:nvPr/>
        </p:nvSpPr>
        <p:spPr bwMode="auto">
          <a:xfrm>
            <a:off x="4648200" y="1219200"/>
            <a:ext cx="1219200" cy="1841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Welcome Ned Netbase</a:t>
            </a:r>
          </a:p>
        </p:txBody>
      </p:sp>
      <p:pic>
        <p:nvPicPr>
          <p:cNvPr id="16393" name="Picture 9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00" y="6000750"/>
            <a:ext cx="1143000" cy="857250"/>
          </a:xfrm>
          <a:prstGeom prst="rect">
            <a:avLst/>
          </a:prstGeom>
          <a:noFill/>
        </p:spPr>
      </p:pic>
      <p:pic>
        <p:nvPicPr>
          <p:cNvPr id="16394" name="Picture 10" descr="CRC_Emai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3" y="742950"/>
            <a:ext cx="8186737" cy="5657850"/>
          </a:xfrm>
          <a:prstGeom prst="rect">
            <a:avLst/>
          </a:prstGeom>
          <a:noFill/>
        </p:spPr>
      </p:pic>
      <p:sp>
        <p:nvSpPr>
          <p:cNvPr id="12" name="Rectangular Callout 11"/>
          <p:cNvSpPr>
            <a:spLocks noChangeArrowheads="1"/>
          </p:cNvSpPr>
          <p:nvPr/>
        </p:nvSpPr>
        <p:spPr bwMode="auto">
          <a:xfrm>
            <a:off x="5105400" y="3048000"/>
            <a:ext cx="1676400" cy="2667000"/>
          </a:xfrm>
          <a:prstGeom prst="wedgeRectCallout">
            <a:avLst>
              <a:gd name="adj1" fmla="val -115435"/>
              <a:gd name="adj2" fmla="val -45773"/>
            </a:avLst>
          </a:prstGeom>
          <a:solidFill>
            <a:srgbClr val="25406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lt1"/>
                </a:solidFill>
                <a:latin typeface="Times New Roman" pitchFamily="18" charset="0"/>
                <a:cs typeface="Times New Roman" pitchFamily="18" charset="0"/>
              </a:rPr>
              <a:t>Here you choose whom to e-mail this article and compose your personal message.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lt1"/>
                </a:solidFill>
                <a:latin typeface="Times New Roman" pitchFamily="18" charset="0"/>
                <a:cs typeface="Times New Roman" pitchFamily="18" charset="0"/>
              </a:rPr>
              <a:t>Your friend’s access to the article will be determined by whether they or their institution have access to this 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10"/>
          <p:cNvSpPr txBox="1">
            <a:spLocks noChangeArrowheads="1"/>
          </p:cNvSpPr>
          <p:nvPr/>
        </p:nvSpPr>
        <p:spPr bwMode="auto">
          <a:xfrm>
            <a:off x="7620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Download to Citation Manager</a:t>
            </a:r>
          </a:p>
        </p:txBody>
      </p:sp>
      <p:sp>
        <p:nvSpPr>
          <p:cNvPr id="17412" name="TextBox 12"/>
          <p:cNvSpPr txBox="1">
            <a:spLocks noChangeArrowheads="1"/>
          </p:cNvSpPr>
          <p:nvPr/>
        </p:nvSpPr>
        <p:spPr bwMode="auto">
          <a:xfrm>
            <a:off x="1066800" y="4114800"/>
            <a:ext cx="14478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Use the print icon to print the PDF or the disk icon to save the file to your computer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3" name="TextBox 12"/>
          <p:cNvSpPr txBox="1">
            <a:spLocks noChangeArrowheads="1"/>
          </p:cNvSpPr>
          <p:nvPr/>
        </p:nvSpPr>
        <p:spPr bwMode="auto">
          <a:xfrm>
            <a:off x="4267200" y="152400"/>
            <a:ext cx="1447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Here is the Open PDF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5" name="TextBox 8"/>
          <p:cNvSpPr txBox="1">
            <a:spLocks noChangeArrowheads="1"/>
          </p:cNvSpPr>
          <p:nvPr/>
        </p:nvSpPr>
        <p:spPr bwMode="auto">
          <a:xfrm>
            <a:off x="4648200" y="1219200"/>
            <a:ext cx="1219200" cy="1841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Welcome Ned Netbase</a:t>
            </a:r>
          </a:p>
        </p:txBody>
      </p:sp>
      <p:pic>
        <p:nvPicPr>
          <p:cNvPr id="17417" name="Picture 9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00" y="6000750"/>
            <a:ext cx="1143000" cy="857250"/>
          </a:xfrm>
          <a:prstGeom prst="rect">
            <a:avLst/>
          </a:prstGeom>
          <a:noFill/>
        </p:spPr>
      </p:pic>
      <p:pic>
        <p:nvPicPr>
          <p:cNvPr id="17418" name="Picture 10" descr="CRC_PD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685800"/>
            <a:ext cx="7896225" cy="5446713"/>
          </a:xfrm>
          <a:prstGeom prst="rect">
            <a:avLst/>
          </a:prstGeom>
          <a:noFill/>
        </p:spPr>
      </p:pic>
      <p:sp>
        <p:nvSpPr>
          <p:cNvPr id="12" name="Rectangular Callout 11"/>
          <p:cNvSpPr>
            <a:spLocks noChangeArrowheads="1"/>
          </p:cNvSpPr>
          <p:nvPr/>
        </p:nvSpPr>
        <p:spPr bwMode="auto">
          <a:xfrm>
            <a:off x="6629400" y="3200400"/>
            <a:ext cx="1676400" cy="1981200"/>
          </a:xfrm>
          <a:prstGeom prst="wedgeRectCallout">
            <a:avLst>
              <a:gd name="adj1" fmla="val -3694"/>
              <a:gd name="adj2" fmla="val -82532"/>
            </a:avLst>
          </a:prstGeom>
          <a:solidFill>
            <a:srgbClr val="25406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lt1"/>
                </a:solidFill>
                <a:latin typeface="Times New Roman" pitchFamily="18" charset="0"/>
                <a:cs typeface="Times New Roman" pitchFamily="18" charset="0"/>
              </a:rPr>
              <a:t>You can use this link to download to citation manager. This allows you to send this information to any citation manager program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Box 10"/>
          <p:cNvSpPr txBox="1">
            <a:spLocks noChangeArrowheads="1"/>
          </p:cNvSpPr>
          <p:nvPr/>
        </p:nvSpPr>
        <p:spPr bwMode="auto">
          <a:xfrm>
            <a:off x="7620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Advanced Search</a:t>
            </a:r>
          </a:p>
        </p:txBody>
      </p:sp>
      <p:sp>
        <p:nvSpPr>
          <p:cNvPr id="18437" name="TextBox 12"/>
          <p:cNvSpPr txBox="1">
            <a:spLocks noChangeArrowheads="1"/>
          </p:cNvSpPr>
          <p:nvPr/>
        </p:nvSpPr>
        <p:spPr bwMode="auto">
          <a:xfrm>
            <a:off x="4267200" y="152400"/>
            <a:ext cx="1447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Here is the Open PDF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9" name="TextBox 8"/>
          <p:cNvSpPr txBox="1">
            <a:spLocks noChangeArrowheads="1"/>
          </p:cNvSpPr>
          <p:nvPr/>
        </p:nvSpPr>
        <p:spPr bwMode="auto">
          <a:xfrm>
            <a:off x="5105400" y="1219200"/>
            <a:ext cx="1219200" cy="1841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Welcome Ned Netbase</a:t>
            </a:r>
          </a:p>
        </p:txBody>
      </p:sp>
      <p:pic>
        <p:nvPicPr>
          <p:cNvPr id="18441" name="Picture 9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7200" y="6057900"/>
            <a:ext cx="1066800" cy="800100"/>
          </a:xfrm>
          <a:prstGeom prst="rect">
            <a:avLst/>
          </a:prstGeom>
          <a:noFill/>
        </p:spPr>
      </p:pic>
      <p:pic>
        <p:nvPicPr>
          <p:cNvPr id="18442" name="Picture 10" descr="CRC_Advanced searc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609600"/>
            <a:ext cx="8115300" cy="5611813"/>
          </a:xfrm>
          <a:prstGeom prst="rect">
            <a:avLst/>
          </a:prstGeom>
          <a:noFill/>
        </p:spPr>
      </p:pic>
      <p:sp>
        <p:nvSpPr>
          <p:cNvPr id="12" name="Rectangular Callout 11"/>
          <p:cNvSpPr/>
          <p:nvPr/>
        </p:nvSpPr>
        <p:spPr>
          <a:xfrm>
            <a:off x="3505200" y="3505200"/>
            <a:ext cx="1676400" cy="2895600"/>
          </a:xfrm>
          <a:prstGeom prst="wedgeRectCallout">
            <a:avLst>
              <a:gd name="adj1" fmla="val -85489"/>
              <a:gd name="adj2" fmla="val -60086"/>
            </a:avLst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The advanced search page allows you to search using all of these options including book pub dates as well as subject categories</a:t>
            </a:r>
            <a:endParaRPr lang="en-US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Box 10"/>
          <p:cNvSpPr txBox="1">
            <a:spLocks noChangeArrowheads="1"/>
          </p:cNvSpPr>
          <p:nvPr/>
        </p:nvSpPr>
        <p:spPr bwMode="auto">
          <a:xfrm>
            <a:off x="7620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Advanced Search</a:t>
            </a:r>
          </a:p>
        </p:txBody>
      </p:sp>
      <p:sp>
        <p:nvSpPr>
          <p:cNvPr id="19461" name="TextBox 12"/>
          <p:cNvSpPr txBox="1">
            <a:spLocks noChangeArrowheads="1"/>
          </p:cNvSpPr>
          <p:nvPr/>
        </p:nvSpPr>
        <p:spPr bwMode="auto">
          <a:xfrm>
            <a:off x="4267200" y="152400"/>
            <a:ext cx="1447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Here is the Open PDF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5" name="Picture 9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7200" y="6057900"/>
            <a:ext cx="1066800" cy="800100"/>
          </a:xfrm>
          <a:prstGeom prst="rect">
            <a:avLst/>
          </a:prstGeom>
          <a:noFill/>
        </p:spPr>
      </p:pic>
      <p:pic>
        <p:nvPicPr>
          <p:cNvPr id="19466" name="Picture 10" descr="CRC_Advanced search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609600"/>
            <a:ext cx="8505825" cy="5619750"/>
          </a:xfrm>
          <a:prstGeom prst="rect">
            <a:avLst/>
          </a:prstGeom>
          <a:noFill/>
        </p:spPr>
      </p:pic>
      <p:sp>
        <p:nvSpPr>
          <p:cNvPr id="9" name="Rectangular Callout 8"/>
          <p:cNvSpPr>
            <a:spLocks noChangeArrowheads="1"/>
          </p:cNvSpPr>
          <p:nvPr/>
        </p:nvSpPr>
        <p:spPr bwMode="auto">
          <a:xfrm>
            <a:off x="1371600" y="1524000"/>
            <a:ext cx="1676400" cy="1524000"/>
          </a:xfrm>
          <a:prstGeom prst="wedgeRectCallout">
            <a:avLst>
              <a:gd name="adj1" fmla="val -35227"/>
              <a:gd name="adj2" fmla="val 116458"/>
            </a:avLst>
          </a:prstGeom>
          <a:solidFill>
            <a:schemeClr val="accent2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lt1"/>
                </a:solidFill>
                <a:latin typeface="Times New Roman" pitchFamily="18" charset="0"/>
                <a:cs typeface="Times New Roman" pitchFamily="18" charset="0"/>
              </a:rPr>
              <a:t>You can also see you search history for the current session by clicking here</a:t>
            </a:r>
            <a:endParaRPr lang="en-US" sz="1400" dirty="0">
              <a:solidFill>
                <a:schemeClr val="l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ular Callout 11"/>
          <p:cNvSpPr>
            <a:spLocks noChangeArrowheads="1"/>
          </p:cNvSpPr>
          <p:nvPr/>
        </p:nvSpPr>
        <p:spPr bwMode="auto">
          <a:xfrm>
            <a:off x="3886200" y="2895600"/>
            <a:ext cx="1371600" cy="3810000"/>
          </a:xfrm>
          <a:prstGeom prst="wedgeRectCallout">
            <a:avLst>
              <a:gd name="adj1" fmla="val -133218"/>
              <a:gd name="adj2" fmla="val 18708"/>
            </a:avLst>
          </a:prstGeom>
          <a:solidFill>
            <a:srgbClr val="254061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lt1"/>
                </a:solidFill>
                <a:latin typeface="Times New Roman" pitchFamily="18" charset="0"/>
                <a:cs typeface="Times New Roman" pitchFamily="18" charset="0"/>
              </a:rPr>
              <a:t>At the bottom of the advanced search screen you can save searches and choose how often to be updated by e-mail when new results for your search terms appear on CRCnetBASE</a:t>
            </a:r>
            <a:endParaRPr lang="en-US" sz="1400" dirty="0">
              <a:solidFill>
                <a:schemeClr val="l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Box 10"/>
          <p:cNvSpPr txBox="1">
            <a:spLocks noChangeArrowheads="1"/>
          </p:cNvSpPr>
          <p:nvPr/>
        </p:nvSpPr>
        <p:spPr bwMode="auto">
          <a:xfrm>
            <a:off x="762000" y="228600"/>
            <a:ext cx="464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i="1" u="sng">
                <a:latin typeface="Times New Roman" pitchFamily="18" charset="0"/>
                <a:cs typeface="Times New Roman" pitchFamily="18" charset="0"/>
              </a:rPr>
              <a:t>Advanced Search</a:t>
            </a:r>
          </a:p>
        </p:txBody>
      </p:sp>
      <p:sp>
        <p:nvSpPr>
          <p:cNvPr id="20484" name="TextBox 12"/>
          <p:cNvSpPr txBox="1">
            <a:spLocks noChangeArrowheads="1"/>
          </p:cNvSpPr>
          <p:nvPr/>
        </p:nvSpPr>
        <p:spPr bwMode="auto">
          <a:xfrm>
            <a:off x="1066800" y="4114800"/>
            <a:ext cx="14478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Use the print icon to print the PDF or the disk icon to save the file to your computer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5" name="TextBox 12"/>
          <p:cNvSpPr txBox="1">
            <a:spLocks noChangeArrowheads="1"/>
          </p:cNvSpPr>
          <p:nvPr/>
        </p:nvSpPr>
        <p:spPr bwMode="auto">
          <a:xfrm>
            <a:off x="4267200" y="152400"/>
            <a:ext cx="1447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Here is the Open PDF</a:t>
            </a:r>
          </a:p>
          <a:p>
            <a:endParaRPr lang="en-US" altLang="zh-TW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TW" alt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8" name="Picture 8" descr="知識服務-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7200" y="6057900"/>
            <a:ext cx="1066800" cy="800100"/>
          </a:xfrm>
          <a:prstGeom prst="rect">
            <a:avLst/>
          </a:prstGeom>
          <a:noFill/>
        </p:spPr>
      </p:pic>
      <p:pic>
        <p:nvPicPr>
          <p:cNvPr id="20489" name="Picture 9" descr="CRC_Saved Queri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7663" y="671513"/>
            <a:ext cx="8448675" cy="5514975"/>
          </a:xfrm>
          <a:prstGeom prst="rect">
            <a:avLst/>
          </a:prstGeom>
          <a:noFill/>
        </p:spPr>
      </p:pic>
      <p:sp>
        <p:nvSpPr>
          <p:cNvPr id="9" name="Rectangular Callout 8"/>
          <p:cNvSpPr>
            <a:spLocks noChangeArrowheads="1"/>
          </p:cNvSpPr>
          <p:nvPr/>
        </p:nvSpPr>
        <p:spPr bwMode="auto">
          <a:xfrm>
            <a:off x="4800600" y="3581400"/>
            <a:ext cx="1676400" cy="1524000"/>
          </a:xfrm>
          <a:prstGeom prst="wedgeRectCallout">
            <a:avLst>
              <a:gd name="adj1" fmla="val -146875"/>
              <a:gd name="adj2" fmla="val -70106"/>
            </a:avLst>
          </a:prstGeom>
          <a:solidFill>
            <a:schemeClr val="accent2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lt1"/>
                </a:solidFill>
                <a:latin typeface="Times New Roman" pitchFamily="18" charset="0"/>
                <a:cs typeface="Times New Roman" pitchFamily="18" charset="0"/>
              </a:rPr>
              <a:t>Search Queries will show your saved searches and allow you to run these searches again or delete them</a:t>
            </a:r>
            <a:endParaRPr lang="en-US" sz="1400" dirty="0">
              <a:solidFill>
                <a:schemeClr val="l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3" descr="netBASE Background ar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5" descr="知識服務-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3400" y="6115050"/>
            <a:ext cx="990600" cy="742950"/>
          </a:xfrm>
          <a:prstGeom prst="rect">
            <a:avLst/>
          </a:prstGeom>
          <a:noFill/>
        </p:spPr>
      </p:pic>
      <p:sp>
        <p:nvSpPr>
          <p:cNvPr id="34822" name="Rectangle 6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09600"/>
          </a:xfrm>
          <a:noFill/>
          <a:ln/>
        </p:spPr>
        <p:txBody>
          <a:bodyPr/>
          <a:lstStyle/>
          <a:p>
            <a:pPr algn="l"/>
            <a:r>
              <a:rPr lang="en-GB" altLang="zh-TW" sz="4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User Training &amp; Product Information</a:t>
            </a:r>
            <a:endParaRPr lang="zh-TW" altLang="en-US" sz="4000" b="1" smtClean="0">
              <a:solidFill>
                <a:schemeClr val="accent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838200" y="1371600"/>
            <a:ext cx="7707313" cy="3911600"/>
          </a:xfrm>
          <a:noFill/>
          <a:ln/>
        </p:spPr>
        <p:txBody>
          <a:bodyPr lIns="90488" tIns="44450" rIns="90488" bIns="44450"/>
          <a:lstStyle/>
          <a:p>
            <a:pPr>
              <a:buFont typeface="Wingdings" pitchFamily="2" charset="2"/>
              <a:buChar char="Ø"/>
            </a:pPr>
            <a:r>
              <a:rPr lang="en-GB" altLang="zh-TW" sz="300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Training at Library</a:t>
            </a:r>
          </a:p>
          <a:p>
            <a:pPr>
              <a:buFont typeface="Wingdings" pitchFamily="2" charset="2"/>
              <a:buChar char="Ø"/>
            </a:pPr>
            <a:r>
              <a:rPr lang="en-GB" altLang="zh-TW" sz="300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Product Consultation</a:t>
            </a:r>
          </a:p>
          <a:p>
            <a:pPr>
              <a:buFont typeface="Arial" charset="0"/>
              <a:buNone/>
            </a:pPr>
            <a:endParaRPr lang="zh-TW" altLang="en-GB" sz="3000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r>
              <a:rPr lang="en-US" altLang="zh-TW" sz="270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CRCnetBASE Taiwan Rep.</a:t>
            </a:r>
          </a:p>
          <a:p>
            <a:pPr>
              <a:buFont typeface="Arial" charset="0"/>
              <a:buNone/>
            </a:pPr>
            <a:r>
              <a:rPr lang="en-US" altLang="zh-TW" sz="27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—</a:t>
            </a:r>
            <a:r>
              <a:rPr lang="en-US" altLang="zh-TW" sz="2700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FlySheet Info-Aggregate Services Co., Ltd</a:t>
            </a:r>
            <a:r>
              <a:rPr lang="en-US" altLang="zh-TW" sz="2700" smtClean="0"/>
              <a:t> </a:t>
            </a:r>
            <a:endParaRPr lang="zh-TW" altLang="en-US" sz="27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n-GB" altLang="zh-TW" sz="270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Tel: +886-2-2657-5996 EXT.504</a:t>
            </a:r>
          </a:p>
          <a:p>
            <a:r>
              <a:rPr lang="en-GB" altLang="zh-TW" sz="270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Email:</a:t>
            </a:r>
            <a:r>
              <a:rPr lang="en-GB" altLang="zh-TW" sz="27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altLang="zh-TW" sz="2700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4"/>
              </a:rPr>
              <a:t>carolineting@flysheet.com.tw</a:t>
            </a:r>
            <a:endParaRPr lang="zh-TW" altLang="en-GB" sz="2800" b="1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ea typeface="標楷體" pitchFamily="65" charset="-12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</TotalTime>
  <Words>836</Words>
  <Application>Microsoft Office PowerPoint</Application>
  <PresentationFormat>如螢幕大小 (4:3)</PresentationFormat>
  <Paragraphs>88</Paragraphs>
  <Slides>22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簡報設計範本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9" baseType="lpstr">
      <vt:lpstr>Arial</vt:lpstr>
      <vt:lpstr>Calibri</vt:lpstr>
      <vt:lpstr>新細明體</vt:lpstr>
      <vt:lpstr>Times New Roman</vt:lpstr>
      <vt:lpstr>標楷體</vt:lpstr>
      <vt:lpstr>Wingdings</vt:lpstr>
      <vt:lpstr>Office Theme</vt:lpstr>
      <vt:lpstr>投影片 1</vt:lpstr>
      <vt:lpstr>CRCnetBASE E-Book  Brief Introduction</vt:lpstr>
      <vt:lpstr>CRCnetBASE User Manual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User Training &amp; Product Information</vt:lpstr>
    </vt:vector>
  </TitlesOfParts>
  <Company>Taylor and Francis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grubbsj</dc:creator>
  <cp:lastModifiedBy>karen</cp:lastModifiedBy>
  <cp:revision>21</cp:revision>
  <dcterms:created xsi:type="dcterms:W3CDTF">2012-04-09T17:01:25Z</dcterms:created>
  <dcterms:modified xsi:type="dcterms:W3CDTF">2013-12-11T08:54:29Z</dcterms:modified>
</cp:coreProperties>
</file>